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4" r:id="rId2"/>
    <p:sldId id="265" r:id="rId3"/>
    <p:sldId id="266" r:id="rId4"/>
    <p:sldId id="267" r:id="rId5"/>
    <p:sldId id="268" r:id="rId6"/>
    <p:sldId id="277" r:id="rId7"/>
    <p:sldId id="278" r:id="rId8"/>
    <p:sldId id="256" r:id="rId9"/>
    <p:sldId id="257" r:id="rId10"/>
    <p:sldId id="258" r:id="rId11"/>
    <p:sldId id="259" r:id="rId12"/>
    <p:sldId id="260" r:id="rId13"/>
    <p:sldId id="261" r:id="rId14"/>
    <p:sldId id="279" r:id="rId15"/>
    <p:sldId id="262" r:id="rId16"/>
    <p:sldId id="263" r:id="rId17"/>
    <p:sldId id="280" r:id="rId18"/>
    <p:sldId id="270" r:id="rId19"/>
    <p:sldId id="271" r:id="rId20"/>
    <p:sldId id="272" r:id="rId21"/>
    <p:sldId id="273" r:id="rId22"/>
    <p:sldId id="281" r:id="rId23"/>
    <p:sldId id="274" r:id="rId24"/>
    <p:sldId id="275" r:id="rId25"/>
    <p:sldId id="276" r:id="rId26"/>
    <p:sldId id="283" r:id="rId27"/>
    <p:sldId id="285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39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B64DC-D771-F047-A289-0EDF47228173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295C5-F8F3-C149-922B-0D06CE4DF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7008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E715-DE1D-A142-9CA7-BBCB35346D81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A154A-4B99-6F43-A6B7-C9EB51EC4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46793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3E6459A9-1FCF-5240-8FA4-DF135B5106B7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D024AD3A-E530-6D41-AEE6-F52583307E2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4B5BB999-6906-1F4F-AA58-896C58EFF8EE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11736B1E-1F3C-DE48-A714-377AC53D8257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8FE2D3D8-7605-234E-A2BF-B4AFF63862AB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4649BF09-1BB2-FE43-93FB-F91709D18B0E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95272DCA-D20F-9F40-B8EA-85E5D0C1B24F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616E75B-B9C8-9648-B2EA-BCA0502DFD0C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8A85147C-5E4F-B940-8E7D-62884E5E340D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1B0E8CC9-CC2C-8B49-86DD-7AB110E8AE50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BB474E83-FBB7-9843-A0C6-70AB6AD7A332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581" y="5938761"/>
            <a:ext cx="1142245" cy="7136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1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77333" y="169335"/>
            <a:ext cx="1103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2016 VEMA Fall</a:t>
            </a:r>
            <a:r>
              <a:rPr lang="en-US" b="1" baseline="0" dirty="0" smtClean="0"/>
              <a:t> Forum</a:t>
            </a:r>
            <a:endParaRPr lang="en-US" b="1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080131" y="6289525"/>
            <a:ext cx="3635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COV Incident Management Teams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wansonb@chesterfield.gov" TargetMode="External"/><Relationship Id="rId2" Type="http://schemas.openxmlformats.org/officeDocument/2006/relationships/hyperlink" Target="mailto:mgurley@cityofchesapeake.net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Daryl.louder@fairfaxcounty.gov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6906" y="4936448"/>
            <a:ext cx="5132069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All-Hazard Incident Management Teams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522496" y="1564482"/>
            <a:ext cx="4542806" cy="26241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Central Virginia – IMT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Hampton Roads – IMT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National Capital Region – IMT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Southwest Virginia - IMT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0" name="Picture 9" descr="IMG_20160229_120817399_HD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225" y="824927"/>
            <a:ext cx="6517492" cy="366608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90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3211" y="0"/>
            <a:ext cx="4263939" cy="9672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Resources Unit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170612" y="1507141"/>
            <a:ext cx="6021388" cy="204893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Check-in of all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Account for all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Maintain status of all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Develops strike teams and task forces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Assigns units to the IAP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8195" name="Picture 3" descr="C:\Users\dloude\AppData\Local\Microsoft\Windows\Temporary Internet Files\Content.Outlook\NPEONO72\IMG_6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306" y="1373855"/>
            <a:ext cx="4655459" cy="4781364"/>
          </a:xfrm>
          <a:prstGeom prst="rect">
            <a:avLst/>
          </a:prstGeom>
          <a:noFill/>
          <a:ln w="25400">
            <a:solidFill>
              <a:schemeClr val="bg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88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1566" y="1174525"/>
            <a:ext cx="6019800" cy="65145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Situation Unit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7259" y="2083181"/>
            <a:ext cx="6021388" cy="35674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Maintain current situation and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Situational Awareness and Common Operating Picture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Display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GIS and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Projections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ICS-209 Incident Status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Contingency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Users\dloude\Pictures\IMG_005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3" r="2153"/>
          <a:stretch>
            <a:fillRect/>
          </a:stretch>
        </p:blipFill>
        <p:spPr bwMode="auto">
          <a:xfrm>
            <a:off x="506027" y="914400"/>
            <a:ext cx="3763959" cy="524503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98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5973" y="783433"/>
            <a:ext cx="4950083" cy="976456"/>
          </a:xfrm>
        </p:spPr>
        <p:txBody>
          <a:bodyPr/>
          <a:lstStyle/>
          <a:p>
            <a:r>
              <a:rPr lang="en-US" dirty="0" smtClean="0"/>
              <a:t>Technical Specialists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5316" y="1863061"/>
            <a:ext cx="4867002" cy="204893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Meteorologist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HazMat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Structural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Public Health Scientist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Hydrologist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IMG_20160803_102507817_HD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472" y="2112891"/>
            <a:ext cx="6076135" cy="343048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27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41952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Documentation Unit: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Maintain all incident documents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IAPs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ICS-214’s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Contracts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Supply orders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Injury reports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Time reports (personnel and equipment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795254" y="428222"/>
            <a:ext cx="4934479" cy="41952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Demobilization Unit: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Planned demob of resources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Safety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Accountability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Payroll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Property and equipment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Travel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054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OPERATIONS Section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Develop </a:t>
            </a:r>
            <a:r>
              <a:rPr lang="en-US" dirty="0" smtClean="0">
                <a:solidFill>
                  <a:srgbClr val="FFFF00"/>
                </a:solidFill>
              </a:rPr>
              <a:t>strategies </a:t>
            </a:r>
            <a:r>
              <a:rPr lang="en-US" dirty="0">
                <a:solidFill>
                  <a:srgbClr val="FFFF00"/>
                </a:solidFill>
              </a:rPr>
              <a:t>and tactics to achieve the IC/UCs priorities and incident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55097" y="160750"/>
            <a:ext cx="261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2016 VEMA Fall Forum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0779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1922" y="579749"/>
            <a:ext cx="6019800" cy="5870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Operations Section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719554" y="1279336"/>
            <a:ext cx="5533981" cy="37360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Develop the “OPS” organization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Safety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Span of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Develop Contingency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Brief operational personnel prior to assignment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Implement and supervise the tactical portion of the IAP</a:t>
            </a:r>
            <a:endParaRPr lang="en-US" sz="2000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147" name="Picture 3" descr="C:\Users\dloude\AppData\Local\Microsoft\Windows\Temporary Internet Files\Content.Outlook\NPEONO72\IMG_65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499" y="1278163"/>
            <a:ext cx="4070982" cy="415805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8"/>
          <p:cNvSpPr txBox="1">
            <a:spLocks/>
          </p:cNvSpPr>
          <p:nvPr/>
        </p:nvSpPr>
        <p:spPr>
          <a:xfrm>
            <a:off x="684212" y="5160077"/>
            <a:ext cx="8534400" cy="99507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/>
              <a:t>Primary Duties of the OPERATIONS Section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87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Tactics Meeting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Develop tactical plan for the next operational period – IAP – ICS-204s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Organization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Work assignment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Resources needed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Safety hazards and mitigations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Specialized equipment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28680" y="787675"/>
            <a:ext cx="4713932" cy="385800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Operations Organization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Branches (OPBD)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Divisions and Groups (DIVS)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Strike Teams and Task Forces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Crews and Teams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Single Resources 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Aircraft (AIROPS)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Staging Area Manager (SAM)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itle 8"/>
          <p:cNvSpPr txBox="1">
            <a:spLocks/>
          </p:cNvSpPr>
          <p:nvPr/>
        </p:nvSpPr>
        <p:spPr>
          <a:xfrm>
            <a:off x="684212" y="4999327"/>
            <a:ext cx="8534400" cy="99507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Primary Duties of the OPERATIONS Section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20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8001000" cy="2432752"/>
          </a:xfrm>
        </p:spPr>
        <p:txBody>
          <a:bodyPr/>
          <a:lstStyle/>
          <a:p>
            <a:r>
              <a:rPr lang="en-US" dirty="0" smtClean="0"/>
              <a:t>The LOGISTICS Section</a:t>
            </a:r>
            <a:endParaRPr lang="en-US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751922" y="3247151"/>
            <a:ext cx="7109476" cy="257549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Providing essential resources, services, and support that enables the responders and IMT to accomplish the mission. Logistics is a critical function to successfully mitigate the emergency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5097" y="160750"/>
            <a:ext cx="261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2016 VEMA Fall Forum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7461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38888" y="901249"/>
            <a:ext cx="6019800" cy="1143000"/>
          </a:xfrm>
        </p:spPr>
        <p:txBody>
          <a:bodyPr/>
          <a:lstStyle/>
          <a:p>
            <a:r>
              <a:rPr lang="en-US" dirty="0" smtClean="0"/>
              <a:t>Communications Unit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819271" y="2101916"/>
            <a:ext cx="6021388" cy="286526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Interoperable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Communications Plan (ICS-205)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Portable radios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Satellite Services (voice and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Repeaters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Towers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dloude\Pictures\IMG_001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86" r="23086"/>
          <a:stretch>
            <a:fillRect/>
          </a:stretch>
        </p:blipFill>
        <p:spPr bwMode="auto">
          <a:xfrm>
            <a:off x="470517" y="914399"/>
            <a:ext cx="3799469" cy="5294517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63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642402" y="780761"/>
            <a:ext cx="4946655" cy="576262"/>
          </a:xfrm>
        </p:spPr>
        <p:txBody>
          <a:bodyPr/>
          <a:lstStyle/>
          <a:p>
            <a:r>
              <a:rPr lang="en-US" dirty="0" smtClean="0"/>
              <a:t>SUPPLY UNIT (SPUL)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516141" y="1846830"/>
            <a:ext cx="4937655" cy="30305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Ordering resources and supplies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Distribution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Operates Base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Repairs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Inventory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Property accountability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IMG_01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401" y="1847029"/>
            <a:ext cx="6852577" cy="3803180"/>
          </a:xfrm>
          <a:prstGeom prst="rect">
            <a:avLst/>
          </a:prstGeom>
          <a:ln w="25400">
            <a:solidFill>
              <a:schemeClr val="bg1">
                <a:alpha val="40000"/>
              </a:schemeClr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81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60184" y="711848"/>
            <a:ext cx="6842416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“All-Hazard”  </a:t>
            </a:r>
            <a:br>
              <a:rPr lang="en-US" dirty="0" smtClean="0"/>
            </a:br>
            <a:r>
              <a:rPr lang="en-US" dirty="0" smtClean="0"/>
              <a:t>Low frequency - High Criticality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256898" y="2147946"/>
            <a:ext cx="6021388" cy="297979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Natural Disasters – flood, tornado, hurricane, blizzard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Manmade Disasters – HazMat, structural collapse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Terrorist Attacks – NYC and Boston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Civil Unrest – Baltimore and Charlotte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Public Health Emergencies – Pandemic Flu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Transportation – aircraft, train, ship, Metro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 descr="Appomatta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346" y="725830"/>
            <a:ext cx="3984757" cy="531301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958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Logistical Support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Medical Unit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Provides medical care to responders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Develops Medical Plan (ICS-206)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Field paramedics and EMTs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Utilizes data to prevent injuries and illness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Works closely with SOFR and COMP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Ground Support Unit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Transport responders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Inspect vehicles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Traffic Plan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Fuel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Repairs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Fleet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03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“New general focus on strategy and tactics. Experienced generals focus on logistics” 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Facilities Unit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Incident Command Post (ICP)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Base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Camps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Staging Areas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Utilities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Cleaning/maintenance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Construction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Food Unit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Food Safety (sanitation, storage, temperature, exposure)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Nutrition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Timely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Field Kitchens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“Bag lunches”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Catering contracts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78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Logistical Support - Branches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82703" y="685800"/>
            <a:ext cx="4649787" cy="576262"/>
          </a:xfrm>
        </p:spPr>
        <p:txBody>
          <a:bodyPr/>
          <a:lstStyle/>
          <a:p>
            <a:r>
              <a:rPr lang="en-US" dirty="0" smtClean="0"/>
              <a:t>Service Branch Director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Communications Unit Leader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Medical Unit Leader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Food Unit Leader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786431" y="653650"/>
            <a:ext cx="4665134" cy="576262"/>
          </a:xfrm>
        </p:spPr>
        <p:txBody>
          <a:bodyPr/>
          <a:lstStyle/>
          <a:p>
            <a:r>
              <a:rPr lang="en-US" dirty="0" smtClean="0"/>
              <a:t>Support Branch Director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835440" y="1294212"/>
            <a:ext cx="4929188" cy="30305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Ground Support Unit Leader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Supply Unit Leader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Facilities Unit Leader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Ordering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25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Finance Section</a:t>
            </a:r>
            <a:endParaRPr lang="en-US" sz="4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84212" y="2654423"/>
            <a:ext cx="8535988" cy="240584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Responsible for all Financial, Administrative, and Cost Analysis aspects of the incident. Essential for legal procurement, financial documentation, and cost recovery/reimbursement for the impacted community. 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51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6627" y="685800"/>
            <a:ext cx="4649787" cy="576262"/>
          </a:xfrm>
        </p:spPr>
        <p:txBody>
          <a:bodyPr/>
          <a:lstStyle/>
          <a:p>
            <a:r>
              <a:rPr lang="en-US" dirty="0" smtClean="0"/>
              <a:t>Cost Unit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190433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Collecting cost data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Performing cost analysis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Providing cost estimates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996527" y="685800"/>
            <a:ext cx="4892362" cy="576262"/>
          </a:xfrm>
        </p:spPr>
        <p:txBody>
          <a:bodyPr/>
          <a:lstStyle/>
          <a:p>
            <a:r>
              <a:rPr lang="en-US" dirty="0" smtClean="0"/>
              <a:t>Procurement Unit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47692" y="1245987"/>
            <a:ext cx="4929188" cy="30305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Purchasing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Contracts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Land Use Agreements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Coordinate with local EOC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14472" y="3956062"/>
            <a:ext cx="4929188" cy="2634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Injuries and fatalities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Damage claims against the incident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Investigation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99001" y="3345902"/>
            <a:ext cx="4892362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Compensation and Claims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70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0" r="3560"/>
          <a:stretch>
            <a:fillRect/>
          </a:stretch>
        </p:blipFill>
        <p:spPr bwMode="auto">
          <a:xfrm>
            <a:off x="642094" y="787675"/>
            <a:ext cx="4768240" cy="503205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ontent Placeholder 7"/>
          <p:cNvSpPr txBox="1">
            <a:spLocks/>
          </p:cNvSpPr>
          <p:nvPr/>
        </p:nvSpPr>
        <p:spPr>
          <a:xfrm>
            <a:off x="6280475" y="1496586"/>
            <a:ext cx="4929188" cy="2634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Personnel costs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Equipment costs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Aircraft costs</a:t>
            </a:r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6245386" y="902500"/>
            <a:ext cx="4892362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Time Unit</a:t>
            </a:r>
            <a:endParaRPr lang="en-US" sz="3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73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684212" y="45374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Requesting an </a:t>
            </a:r>
            <a:r>
              <a:rPr lang="en-US" sz="3600" dirty="0" err="1" smtClean="0"/>
              <a:t>imt</a:t>
            </a:r>
            <a:r>
              <a:rPr lang="en-US" sz="3600" dirty="0" smtClean="0"/>
              <a:t> and resources</a:t>
            </a:r>
            <a:endParaRPr lang="en-US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66627" y="771277"/>
            <a:ext cx="4938610" cy="57626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Local Incident/Event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960214" y="752723"/>
            <a:ext cx="5067081" cy="57626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Regional Incident/Event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66131" y="3298478"/>
            <a:ext cx="5067081" cy="57626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State Incident/Event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0055" y="1611914"/>
            <a:ext cx="4987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Contact local IMT directly</a:t>
            </a: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Request IMT via Local EM</a:t>
            </a: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Request IMT via VDEM Regional Coordinator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Request IMT via VEOC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29995" y="1619947"/>
            <a:ext cx="5194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Request </a:t>
            </a:r>
            <a:r>
              <a:rPr lang="en-US" dirty="0">
                <a:solidFill>
                  <a:srgbClr val="FFFF00"/>
                </a:solidFill>
              </a:rPr>
              <a:t>IMT via Local EM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Request IMT via VDEM Regional Coordinator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Request IMT via VEOC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4478" y="3915614"/>
            <a:ext cx="5097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Request </a:t>
            </a:r>
            <a:r>
              <a:rPr lang="en-US" dirty="0">
                <a:solidFill>
                  <a:srgbClr val="FFFF00"/>
                </a:solidFill>
              </a:rPr>
              <a:t>IMT via VDEM Regional Coordinator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Request IMT via VEOC</a:t>
            </a:r>
          </a:p>
        </p:txBody>
      </p:sp>
    </p:spTree>
    <p:extLst>
      <p:ext uri="{BB962C8B-B14F-4D97-AF65-F5344CB8AC3E}">
        <p14:creationId xmlns:p14="http://schemas.microsoft.com/office/powerpoint/2010/main" xmlns="" val="16212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684212" y="4996752"/>
            <a:ext cx="8534400" cy="104778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COV IMT Contact Information</a:t>
            </a:r>
            <a:endParaRPr lang="en-US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66627" y="771277"/>
            <a:ext cx="4938610" cy="57626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Hampton Roads IMT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960214" y="752723"/>
            <a:ext cx="5067081" cy="57626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Central Virginia IMT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32711" y="3047805"/>
            <a:ext cx="5067081" cy="57626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National Capital Region IMT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0055" y="1477593"/>
            <a:ext cx="4987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Mike Gurley – Program Manager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(757) 319-0618</a:t>
            </a:r>
          </a:p>
          <a:p>
            <a:r>
              <a:rPr lang="en-US" dirty="0" smtClean="0">
                <a:solidFill>
                  <a:srgbClr val="FFFF00"/>
                </a:solidFill>
                <a:hlinkClick r:id="rId2"/>
              </a:rPr>
              <a:t>mgurley@cityofchesapeake.net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Chesapeake Emergency 9-1-1 Center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29995" y="1485626"/>
            <a:ext cx="5194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Bryan Swanson – Program Manager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(804) 840-2815</a:t>
            </a:r>
          </a:p>
          <a:p>
            <a:r>
              <a:rPr lang="en-US" dirty="0" smtClean="0">
                <a:solidFill>
                  <a:srgbClr val="FFFF00"/>
                </a:solidFill>
                <a:hlinkClick r:id="rId3"/>
              </a:rPr>
              <a:t>swansonb@chesterfield.gov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4478" y="3748499"/>
            <a:ext cx="5097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Daryl Louder – Program Manager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(571) 221-5667</a:t>
            </a:r>
          </a:p>
          <a:p>
            <a:r>
              <a:rPr lang="en-US" dirty="0" smtClean="0">
                <a:solidFill>
                  <a:srgbClr val="FFFF00"/>
                </a:solidFill>
                <a:hlinkClick r:id="rId4"/>
              </a:rPr>
              <a:t>Daryl.louder@fairfaxcounty.gov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032037" y="3033089"/>
            <a:ext cx="5067081" cy="57626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South West IMT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37094" y="3783918"/>
            <a:ext cx="5097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 development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6341" y="2059356"/>
            <a:ext cx="5781925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QUESTIONS </a:t>
            </a:r>
            <a:endParaRPr lang="en-US" sz="6600" dirty="0"/>
          </a:p>
        </p:txBody>
      </p:sp>
      <p:pic>
        <p:nvPicPr>
          <p:cNvPr id="8" name="Picture 7" descr="IMG_22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334" y="1253852"/>
            <a:ext cx="5843264" cy="4382448"/>
          </a:xfrm>
          <a:prstGeom prst="rect">
            <a:avLst/>
          </a:prstGeom>
          <a:ln w="25400">
            <a:solidFill>
              <a:schemeClr val="bg1">
                <a:alpha val="40000"/>
              </a:schemeClr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44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“Rules of Engagement”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Deployed through VDEM and the VA-EOC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The IMT works for and with the requesting jurisdiction and/or agency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Augments and supports the local jurisdiction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Financial arrangements for the IMTs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Scalable Depending on Complexity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15-person short-team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30-person long team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Equipment cache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Specific Section, e.g. Planning or Logistics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EOC support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075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“Incident Commander” – </a:t>
            </a:r>
            <a:br>
              <a:rPr lang="en-US" dirty="0" smtClean="0"/>
            </a:br>
            <a:r>
              <a:rPr lang="en-US" dirty="0" smtClean="0"/>
              <a:t>  Team Leader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Coordinates with VDEM and the requesting jurisdiction/agency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Obtains a briefing from the AA/AE to determine rules of engagement, scope of work, direction, priorities, desired outcomes, sensitive issues, etc.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Obtains a briefing from the initial IC in order to determine the specific scope and status of the incident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Discuss the need for a “Letter of Expectation”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Help to determine who should participate in Unified Command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Help to develop incident priorities, objectives, limitations and constraints, decisions, directives, etc. that outline how the incident will be managed.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63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“Incident Commander” –</a:t>
            </a:r>
            <a:br>
              <a:rPr lang="en-US" dirty="0" smtClean="0"/>
            </a:br>
            <a:r>
              <a:rPr lang="en-US" dirty="0" smtClean="0"/>
              <a:t>  Team Leader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Help to evaluate “incident complexity” and determine resource and IMT needs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Help to evaluate and identify “sensitive factors” that impact the incident, e.g. media, political, environmental, fiscal, cultural, etc. 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Help to integrate the IMT into the current local effort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Leverage the Command Staff (Safety Officer, PIO, and Liaison Officer as “force multipliers”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Help to build relationships and enhance communications with the public, stakeholders, local, state, and Federal agencies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Manage the team while the team manages the incident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49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 staff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7366" y="685800"/>
            <a:ext cx="4914502" cy="576262"/>
          </a:xfrm>
        </p:spPr>
        <p:txBody>
          <a:bodyPr/>
          <a:lstStyle/>
          <a:p>
            <a:r>
              <a:rPr lang="en-US" dirty="0" smtClean="0"/>
              <a:t>Support IC and Incident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64594" y="1383054"/>
            <a:ext cx="4937655" cy="30305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Public Information Officer - PIO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Safety Officer – SOFR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Liaison Officer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593514" y="782250"/>
            <a:ext cx="4665134" cy="576262"/>
          </a:xfrm>
        </p:spPr>
        <p:txBody>
          <a:bodyPr/>
          <a:lstStyle/>
          <a:p>
            <a:r>
              <a:rPr lang="en-US" dirty="0" smtClean="0"/>
              <a:t>ICS-215A – Safety Analysis</a:t>
            </a:r>
            <a:endParaRPr lang="en-US" dirty="0"/>
          </a:p>
        </p:txBody>
      </p:sp>
      <p:pic>
        <p:nvPicPr>
          <p:cNvPr id="4098" name="Picture 2" descr="C:\Users\dloude\Pictures\IMG_00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3653" y="1516877"/>
            <a:ext cx="2932635" cy="4591626"/>
          </a:xfrm>
          <a:prstGeom prst="rect">
            <a:avLst/>
          </a:prstGeom>
          <a:noFill/>
          <a:ln w="25400">
            <a:solidFill>
              <a:schemeClr val="bg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70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39518" y="685800"/>
            <a:ext cx="4882349" cy="576262"/>
          </a:xfrm>
        </p:spPr>
        <p:txBody>
          <a:bodyPr/>
          <a:lstStyle/>
          <a:p>
            <a:r>
              <a:rPr lang="en-US" dirty="0" smtClean="0"/>
              <a:t>Public Information Officer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61052" y="1318753"/>
            <a:ext cx="4937655" cy="249102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Advises IC on information dissemination and media relations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Obtains  and provides information from/to the Planning Section</a:t>
            </a:r>
          </a:p>
          <a:p>
            <a:r>
              <a:rPr lang="en-US" dirty="0">
                <a:solidFill>
                  <a:srgbClr val="FFFF00"/>
                </a:solidFill>
              </a:rPr>
              <a:t>Obtains  and provides information from/to the </a:t>
            </a:r>
            <a:r>
              <a:rPr lang="en-US" dirty="0" smtClean="0">
                <a:solidFill>
                  <a:srgbClr val="FFFF00"/>
                </a:solidFill>
              </a:rPr>
              <a:t>Community and Media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93513" y="669725"/>
            <a:ext cx="4665134" cy="576262"/>
          </a:xfrm>
        </p:spPr>
        <p:txBody>
          <a:bodyPr/>
          <a:lstStyle/>
          <a:p>
            <a:r>
              <a:rPr lang="en-US" dirty="0" smtClean="0"/>
              <a:t>Safety Officer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674674" y="1342437"/>
            <a:ext cx="4929188" cy="24512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Advises IC of Incident Safety Issues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Works with Operations Section to ensure Safety of field personnel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Ensures the Safety of all Incident Personnel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ICS Forms 206, 208, and 215A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843689" y="3763852"/>
            <a:ext cx="4882349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Liaison Officer</a:t>
            </a:r>
            <a:endParaRPr lang="en-US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981299" y="4380730"/>
            <a:ext cx="5786899" cy="194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Assists IC by serving as “Point of Contact” for representatives from other response organizations/agencies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Provides briefings to and answer questions from supporting organizations/agencies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7459486" y="5114258"/>
            <a:ext cx="4324574" cy="1058546"/>
          </a:xfrm>
        </p:spPr>
        <p:txBody>
          <a:bodyPr/>
          <a:lstStyle/>
          <a:p>
            <a:r>
              <a:rPr lang="en-US" dirty="0" smtClean="0"/>
              <a:t>Command staff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980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Planning Section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Progress from current reactive operations to a planned and proactive response.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55097" y="160750"/>
            <a:ext cx="261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2016 VEMA Fall Forum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0455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Section – Primary duties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Planning process provides organization and structure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Reactive to proactive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Plan for the next operational period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Meetings and Briefings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Incident Action Plan (IAP)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Units within the Planning Section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Resources Unit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Situation Unit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Technical Specialists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Documentation Unit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Demobilization Unit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5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12024</TotalTime>
  <Words>1097</Words>
  <Application>Microsoft Office PowerPoint</Application>
  <PresentationFormat>Custom</PresentationFormat>
  <Paragraphs>268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Slice</vt:lpstr>
      <vt:lpstr>All-Hazard Incident Management Teams</vt:lpstr>
      <vt:lpstr>“All-Hazard”   Low frequency - High Criticality</vt:lpstr>
      <vt:lpstr>“Rules of Engagement”</vt:lpstr>
      <vt:lpstr>“Incident Commander” –    Team Leader </vt:lpstr>
      <vt:lpstr>“Incident Commander” –   Team Leader</vt:lpstr>
      <vt:lpstr>Command staff</vt:lpstr>
      <vt:lpstr>Command staff</vt:lpstr>
      <vt:lpstr>The Planning Section</vt:lpstr>
      <vt:lpstr>Planning Section – Primary duties</vt:lpstr>
      <vt:lpstr>Resources Unit</vt:lpstr>
      <vt:lpstr>Situation Unit</vt:lpstr>
      <vt:lpstr>Technical Specialists</vt:lpstr>
      <vt:lpstr>Slide 13</vt:lpstr>
      <vt:lpstr>The OPERATIONS Section</vt:lpstr>
      <vt:lpstr>Operations Section</vt:lpstr>
      <vt:lpstr>Slide 16</vt:lpstr>
      <vt:lpstr>The LOGISTICS Section</vt:lpstr>
      <vt:lpstr>Communications Unit</vt:lpstr>
      <vt:lpstr>Slide 19</vt:lpstr>
      <vt:lpstr>More Logistical Support</vt:lpstr>
      <vt:lpstr>“New general focus on strategy and tactics. Experienced generals focus on logistics”  </vt:lpstr>
      <vt:lpstr>Logistical Support - Branches</vt:lpstr>
      <vt:lpstr>Finance Section</vt:lpstr>
      <vt:lpstr>Slide 24</vt:lpstr>
      <vt:lpstr>Slide 25</vt:lpstr>
      <vt:lpstr>Slide 26</vt:lpstr>
      <vt:lpstr>Slide 27</vt:lpstr>
      <vt:lpstr>QUESTIONS </vt:lpstr>
    </vt:vector>
  </TitlesOfParts>
  <Company>Fairfax County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Planning Section</dc:title>
  <dc:creator>Louder, Daryl L</dc:creator>
  <cp:lastModifiedBy>emtraining</cp:lastModifiedBy>
  <cp:revision>91</cp:revision>
  <dcterms:created xsi:type="dcterms:W3CDTF">2016-09-08T18:09:03Z</dcterms:created>
  <dcterms:modified xsi:type="dcterms:W3CDTF">2016-09-28T20:56:40Z</dcterms:modified>
</cp:coreProperties>
</file>